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1" r:id="rId5"/>
    <p:sldId id="27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AFB4A-2CB4-0D44-BFB0-E294CA12A520}" v="1" dt="2026-10-05T15:32:07.194"/>
    <p1510:client id="{4BF39102-12C4-774D-8C0A-A8C158BB646E}" v="1" dt="2026-10-05T15:03:04.951"/>
    <p1510:client id="{A95D2440-A406-DB4E-843A-3F7B36B82531}" v="1" dt="2026-10-06T15:48:57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5"/>
    <p:restoredTop sz="94658"/>
  </p:normalViewPr>
  <p:slideViewPr>
    <p:cSldViewPr snapToGrid="0" snapToObjects="1">
      <p:cViewPr varScale="1">
        <p:scale>
          <a:sx n="93" d="100"/>
          <a:sy n="93" d="100"/>
        </p:scale>
        <p:origin x="224" y="6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739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5CF0F-E1CA-D94F-ABC8-7907F559E3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0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467F8-FEEF-1D8F-8D97-DF29815E5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60E61-805C-9221-3F33-F3C6465E2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3E1EE-9A0D-F79D-5237-541063DD8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1BB9F-D916-3CF0-53AA-B3FC3C4C0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5CF0F-E1CA-D94F-ABC8-7907F559E3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4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defense.gov/2023/Mar/21/2003183593/-1/-1/1/FISCAL-YEAR-2023-RESEARCH-FUNDING-AWARDS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edia.defense.gov/2024/Mar/08/2003409172/-1/-1/1/FY24_MURI_FINAL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399" y="1028975"/>
            <a:ext cx="1054577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300" b="1">
                <a:solidFill>
                  <a:srgbClr val="C85A17"/>
                </a:solidFill>
                <a:latin typeface="Verdana"/>
              </a:defRPr>
            </a:pPr>
            <a:r>
              <a:rPr dirty="0"/>
              <a:t>DEPARTMENT OF WAR  •  UNIVERSITY RESEARCH INITIATIVE</a:t>
            </a:r>
          </a:p>
          <a:p>
            <a:pPr>
              <a:spcAft>
                <a:spcPts val="18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dirty="0"/>
              <a:t>Fiscal Year 2027 Multidisciplinary University</a:t>
            </a:r>
            <a:r>
              <a:rPr lang="en-US" dirty="0"/>
              <a:t> </a:t>
            </a:r>
            <a:r>
              <a:rPr dirty="0"/>
              <a:t>Research Initiative (MURI)</a:t>
            </a:r>
          </a:p>
          <a:p>
            <a:pPr>
              <a:spcAft>
                <a:spcPts val="2800"/>
              </a:spcAft>
              <a:defRPr sz="1600">
                <a:solidFill>
                  <a:srgbClr val="94A3B8"/>
                </a:solidFill>
                <a:latin typeface="Verdana"/>
              </a:defRPr>
            </a:pPr>
            <a:r>
              <a:rPr dirty="0"/>
              <a:t>Faculty Information Session  |  Funding Opportunity Overview &amp; Application Roadmap</a:t>
            </a:r>
          </a:p>
          <a:p>
            <a:pPr>
              <a:defRPr sz="1200" b="1">
                <a:solidFill>
                  <a:srgbClr val="CBD5E1"/>
                </a:solidFill>
                <a:latin typeface="Verdana"/>
              </a:defRPr>
            </a:pPr>
            <a:r>
              <a:rPr dirty="0"/>
              <a:t>Sponsoring Agencies:  Office of Naval Research (ONR)  |  Army Research Office (ARO)  |  Air Force Office of Scientific Research (AFOSR)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 of 15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2250B-626E-7CD5-5F9F-8A83095F6E7F}"/>
              </a:ext>
            </a:extLst>
          </p:cNvPr>
          <p:cNvSpPr txBox="1"/>
          <p:nvPr/>
        </p:nvSpPr>
        <p:spPr>
          <a:xfrm>
            <a:off x="914399" y="4461245"/>
            <a:ext cx="5398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Ramaraja Ramasamy, College of Engineering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October 5, 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MURI Mission: Driving High-Risk, Multidisciplinary Basic Science Breakthroughs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2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000" b="1">
                <a:solidFill>
                  <a:srgbClr val="1E3A5F"/>
                </a:solidFill>
                <a:latin typeface="Georgia"/>
              </a:defRPr>
            </a:pPr>
            <a:r>
              <a:rPr dirty="0"/>
              <a:t>Core Program Objectives</a:t>
            </a:r>
          </a:p>
          <a:p>
            <a:pPr>
              <a:spcAft>
                <a:spcPts val="1000"/>
              </a:spcAft>
            </a:pPr>
            <a:r>
              <a:rPr sz="1300" b="1" dirty="0">
                <a:solidFill>
                  <a:srgbClr val="1E3A5F"/>
                </a:solidFill>
              </a:rPr>
              <a:t>• High-Risk Basic Research:</a:t>
            </a:r>
            <a:r>
              <a:rPr sz="1300" dirty="0">
                <a:solidFill>
                  <a:srgbClr val="2D3748"/>
                </a:solidFill>
              </a:rPr>
              <a:t> Addresses fundamental scientific phenomena that have never been achieved before (RDT&amp;E Budget Activity 1).</a:t>
            </a:r>
          </a:p>
          <a:p>
            <a:pPr>
              <a:spcAft>
                <a:spcPts val="1000"/>
              </a:spcAft>
            </a:pPr>
            <a:r>
              <a:rPr sz="1300" b="1" dirty="0">
                <a:solidFill>
                  <a:srgbClr val="1E3A5F"/>
                </a:solidFill>
              </a:rPr>
              <a:t>• Cross-Disciplinary Synergy:</a:t>
            </a:r>
            <a:r>
              <a:rPr sz="1300" dirty="0">
                <a:solidFill>
                  <a:srgbClr val="2D3748"/>
                </a:solidFill>
              </a:rPr>
              <a:t> Supports teams where multiple traditional S&amp;E disciplines interact to yield rapid technological leaps.</a:t>
            </a:r>
          </a:p>
          <a:p>
            <a:pPr>
              <a:spcAft>
                <a:spcPts val="1000"/>
              </a:spcAft>
            </a:pPr>
            <a:r>
              <a:rPr sz="1300" b="1" dirty="0">
                <a:solidFill>
                  <a:srgbClr val="1E3A5F"/>
                </a:solidFill>
              </a:rPr>
              <a:t>• Defense Capabilities:</a:t>
            </a:r>
            <a:r>
              <a:rPr sz="1300" dirty="0">
                <a:solidFill>
                  <a:srgbClr val="2D3748"/>
                </a:solidFill>
              </a:rPr>
              <a:t> Directly aligned with Department of War long-term national security priority areas (EO 14332 &amp; OMB M-25-34).</a:t>
            </a:r>
          </a:p>
          <a:p>
            <a:pPr>
              <a:spcAft>
                <a:spcPts val="1000"/>
              </a:spcAft>
            </a:pPr>
            <a:r>
              <a:rPr sz="1300" b="1" dirty="0">
                <a:solidFill>
                  <a:srgbClr val="1E3A5F"/>
                </a:solidFill>
              </a:rPr>
              <a:t>• Active Service Management:</a:t>
            </a:r>
            <a:r>
              <a:rPr sz="1300" dirty="0">
                <a:solidFill>
                  <a:srgbClr val="2D3748"/>
                </a:solidFill>
              </a:rPr>
              <a:t> Close interaction and research guidance from Service Program Officers throughout the grant term.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000" b="1">
                <a:solidFill>
                  <a:srgbClr val="1E3A5F"/>
                </a:solidFill>
                <a:latin typeface="Georgia"/>
              </a:defRPr>
            </a:pPr>
            <a:r>
              <a:t>Human Capital &amp; Scientific Impact</a:t>
            </a:r>
          </a:p>
          <a:p>
            <a:pPr>
              <a:spcAft>
                <a:spcPts val="1000"/>
              </a:spcAft>
            </a:pPr>
            <a:r>
              <a:rPr sz="1300" b="1">
                <a:solidFill>
                  <a:srgbClr val="1E3A5F"/>
                </a:solidFill>
              </a:rPr>
              <a:t>• Workforce Development:</a:t>
            </a:r>
            <a:r>
              <a:rPr sz="1300">
                <a:solidFill>
                  <a:srgbClr val="2D3748"/>
                </a:solidFill>
              </a:rPr>
              <a:t> Educates graduate students and postdocs to cultivate a defense-aware, highly skilled STEM workforce.</a:t>
            </a:r>
          </a:p>
          <a:p>
            <a:pPr>
              <a:spcAft>
                <a:spcPts val="1000"/>
              </a:spcAft>
            </a:pPr>
            <a:r>
              <a:rPr sz="1300" b="1">
                <a:solidFill>
                  <a:srgbClr val="1E3A5F"/>
                </a:solidFill>
              </a:rPr>
              <a:t>• University Leadership:</a:t>
            </a:r>
            <a:r>
              <a:rPr sz="1300">
                <a:solidFill>
                  <a:srgbClr val="2D3748"/>
                </a:solidFill>
              </a:rPr>
              <a:t> Complements single-investigator programs by enabling multi-faculty academic consortia.</a:t>
            </a:r>
          </a:p>
          <a:p>
            <a:pPr>
              <a:spcAft>
                <a:spcPts val="1000"/>
              </a:spcAft>
            </a:pPr>
            <a:r>
              <a:rPr sz="1300" b="1">
                <a:solidFill>
                  <a:srgbClr val="1E3A5F"/>
                </a:solidFill>
              </a:rPr>
              <a:t>• Substantial Legacy:</a:t>
            </a:r>
            <a:r>
              <a:rPr sz="1300">
                <a:solidFill>
                  <a:srgbClr val="2D3748"/>
                </a:solidFill>
              </a:rPr>
              <a:t> Established in 1985 (40+ year record of foundational breakthroughs in quantum, materials, AI, and photonics).</a:t>
            </a:r>
          </a:p>
          <a:p>
            <a:pPr>
              <a:spcAft>
                <a:spcPts val="1000"/>
              </a:spcAft>
            </a:pPr>
            <a:r>
              <a:rPr sz="1300" b="1">
                <a:solidFill>
                  <a:srgbClr val="1E3A5F"/>
                </a:solidFill>
              </a:rPr>
              <a:t>• Unclassified Scope:</a:t>
            </a:r>
            <a:r>
              <a:rPr sz="1300">
                <a:solidFill>
                  <a:srgbClr val="2D3748"/>
                </a:solidFill>
              </a:rPr>
              <a:t> Focuses strictly on unclassified, contracted fundamental research across degree-granting U.S. universities.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Award Structure: Up to $1.5M/Year Over a 5-Year (3+2) Performance Period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3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t>~$170M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t>Total Program Budget</a:t>
            </a:r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t>Estimated 5-year total availability across ONR, ARO, and AFOSR (pending appropriations).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383280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t>$1.5M / Year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t>Typical Annual Ceiling</a:t>
            </a:r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t>Average funding per award. AFOSR caps requests strictly at $15M max total.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t>3 Base + 2 Option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t>5-Year Total Duration</a:t>
            </a:r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t>Awards executed as a 3-year base period ($4.5M) plus a 2-year option ($3.0M).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3931920"/>
          <a:ext cx="10728655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Sponsor Agency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Fiscal Year Increments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3-Year Base Subtotal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2-Year Option Subtotal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2D3748"/>
                          </a:solidFill>
                        </a:rPr>
                        <a:t>ONR (Navy)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Aug 1 - Oct 31 Cycle (3mo, 12mo, 12mo, 9mo)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$4,500,000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$3,000,000  (Total: $7.5M)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2D3748"/>
                          </a:solidFill>
                        </a:rPr>
                        <a:t>ARO (Army)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Aug 1 - Sep 30 Cycle (2mo, 12mo, 12mo, 10mo)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$4,500,000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$3,000,000  (Total: $7.5M)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2D3748"/>
                          </a:solidFill>
                        </a:rPr>
                        <a:t>AFOSR (Air Force)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Aug 1 - Oct 31 Cycle (3mo, 12mo, 12mo, 9mo)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2D3748"/>
                          </a:solidFill>
                        </a:rPr>
                        <a:t>$4,500,000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dirty="0">
                          <a:solidFill>
                            <a:srgbClr val="2D3748"/>
                          </a:solidFill>
                        </a:rPr>
                        <a:t>$3,000,000  (Total: $7.5M)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C5AD9-04D8-CA42-AAFF-2D01EC5C2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D7D3F1-10E7-FA3D-F114-E967346F3F0F}"/>
              </a:ext>
            </a:extLst>
          </p:cNvPr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rPr dirty="0"/>
              <a:t>FY27 MURI FUNDING OPPORTUNITY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9427F1-D510-E9EA-4E9C-7AE4DDA0BBB1}"/>
              </a:ext>
            </a:extLst>
          </p:cNvPr>
          <p:cNvSpPr txBox="1"/>
          <p:nvPr/>
        </p:nvSpPr>
        <p:spPr>
          <a:xfrm>
            <a:off x="731520" y="640080"/>
            <a:ext cx="1072865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rPr lang="en-US" dirty="0"/>
              <a:t>Past History of MURI Awards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C4BA1E-29A8-96DF-F898-9F58D082398D}"/>
              </a:ext>
            </a:extLst>
          </p:cNvPr>
          <p:cNvSpPr/>
          <p:nvPr/>
        </p:nvSpPr>
        <p:spPr>
          <a:xfrm>
            <a:off x="851441" y="1401580"/>
            <a:ext cx="7203133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487EBF-7907-4542-7BB3-D61D3B205F5A}"/>
              </a:ext>
            </a:extLst>
          </p:cNvPr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3 of 15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C3DA8F5-D8F0-0FD9-D7E4-01401F1F5EB7}"/>
              </a:ext>
            </a:extLst>
          </p:cNvPr>
          <p:cNvSpPr/>
          <p:nvPr/>
        </p:nvSpPr>
        <p:spPr>
          <a:xfrm>
            <a:off x="851441" y="1675900"/>
            <a:ext cx="2271507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rPr lang="en-US" sz="1600" dirty="0"/>
              <a:t>FY2023</a:t>
            </a:r>
            <a:endParaRPr sz="1600" dirty="0"/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31 Awards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$220 Million</a:t>
            </a:r>
            <a:endParaRPr sz="1600" dirty="0"/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rPr lang="en-US" sz="1600" b="1" dirty="0"/>
              <a:t>61 Universities</a:t>
            </a:r>
            <a:endParaRPr sz="16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F4D288B-799B-4F97-D465-E2DB05474292}"/>
              </a:ext>
            </a:extLst>
          </p:cNvPr>
          <p:cNvSpPr/>
          <p:nvPr/>
        </p:nvSpPr>
        <p:spPr>
          <a:xfrm>
            <a:off x="3317253" y="1675900"/>
            <a:ext cx="2271507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rPr lang="en-US" sz="1600" dirty="0"/>
              <a:t>FY2024</a:t>
            </a:r>
            <a:endParaRPr sz="1600" dirty="0"/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28 Awards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$200 Million</a:t>
            </a:r>
            <a:endParaRPr sz="1600" dirty="0"/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rPr lang="en-US" sz="1600" b="1" dirty="0"/>
              <a:t>59 Universities</a:t>
            </a:r>
            <a:endParaRPr sz="1600" b="1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6AC794A-CD56-AC7A-1270-95EF695022DC}"/>
              </a:ext>
            </a:extLst>
          </p:cNvPr>
          <p:cNvSpPr/>
          <p:nvPr/>
        </p:nvSpPr>
        <p:spPr>
          <a:xfrm>
            <a:off x="5783067" y="1675900"/>
            <a:ext cx="2271507" cy="2011680"/>
          </a:xfrm>
          <a:prstGeom prst="roundRect">
            <a:avLst/>
          </a:prstGeom>
          <a:solidFill>
            <a:srgbClr val="0A1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rPr lang="en-US" sz="1600" dirty="0"/>
              <a:t>FY2025</a:t>
            </a:r>
            <a:endParaRPr sz="1600" dirty="0"/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26 Awards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/>
              <a:t>$200 Million</a:t>
            </a:r>
            <a:endParaRPr sz="1600" dirty="0"/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rPr lang="en-US" sz="1600" b="1" dirty="0"/>
              <a:t>67 Universities</a:t>
            </a:r>
            <a:endParaRPr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2208D5-37DC-AACD-D5FB-B5E70B059E13}"/>
              </a:ext>
            </a:extLst>
          </p:cNvPr>
          <p:cNvSpPr txBox="1"/>
          <p:nvPr/>
        </p:nvSpPr>
        <p:spPr>
          <a:xfrm>
            <a:off x="851442" y="3936500"/>
            <a:ext cx="111107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Many institutions have received multiple MURI awards in the same year including two as Lead Institutions</a:t>
            </a:r>
          </a:p>
          <a:p>
            <a:endParaRPr lang="en-US" sz="1600" dirty="0"/>
          </a:p>
          <a:p>
            <a:r>
              <a:rPr lang="en-US" sz="1600" dirty="0"/>
              <a:t>List of Fy23 awards: </a:t>
            </a:r>
            <a:r>
              <a:rPr lang="en-US" sz="1600" dirty="0">
                <a:hlinkClick r:id="rId3"/>
              </a:rPr>
              <a:t>https://media.defense.gov/2023/Mar/21/2003183593/-1/-1/1/FISCAL-YEAR-2023-RESEARCH-FUNDING-AWARDS.PDF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List of Fy24 awards: </a:t>
            </a:r>
            <a:r>
              <a:rPr lang="en-US" sz="1600" dirty="0">
                <a:hlinkClick r:id="rId4"/>
              </a:rPr>
              <a:t>https://media.defense.gov/2024/Mar/08/2003409172/-1/-1/1/FY24_MURI_FINAL.PDF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BBA1CE2-C29D-106B-9D1A-4E62CBCBB510}"/>
              </a:ext>
            </a:extLst>
          </p:cNvPr>
          <p:cNvSpPr/>
          <p:nvPr/>
        </p:nvSpPr>
        <p:spPr>
          <a:xfrm>
            <a:off x="8498785" y="1690704"/>
            <a:ext cx="3103601" cy="20116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defRPr sz="2800" b="1">
                <a:solidFill>
                  <a:srgbClr val="C85A17"/>
                </a:solidFill>
                <a:latin typeface="Georgia"/>
              </a:defRPr>
            </a:pPr>
            <a:r>
              <a:rPr lang="en-US" sz="1600" dirty="0"/>
              <a:t>FY2025</a:t>
            </a:r>
            <a:endParaRPr sz="1600" dirty="0"/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>
                <a:solidFill>
                  <a:srgbClr val="002060"/>
                </a:solidFill>
              </a:rPr>
              <a:t>382 White Papers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>
                <a:solidFill>
                  <a:srgbClr val="002060"/>
                </a:solidFill>
              </a:rPr>
              <a:t>95 Full Proposals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r>
              <a:rPr lang="en-US" sz="1600" dirty="0">
                <a:solidFill>
                  <a:srgbClr val="002060"/>
                </a:solidFill>
              </a:rPr>
              <a:t>26 Awards</a:t>
            </a:r>
          </a:p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Verdana"/>
              </a:defRPr>
            </a:pPr>
            <a:endParaRPr sz="1600" dirty="0"/>
          </a:p>
          <a:p>
            <a:pPr algn="ctr">
              <a:defRPr sz="1000">
                <a:solidFill>
                  <a:srgbClr val="94A3B8"/>
                </a:solidFill>
              </a:defRPr>
            </a:pPr>
            <a:r>
              <a:rPr lang="en-US" sz="1600" b="1" dirty="0">
                <a:solidFill>
                  <a:srgbClr val="002060"/>
                </a:solidFill>
              </a:rPr>
              <a:t>~ $7.5M per award</a:t>
            </a:r>
            <a:endParaRPr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9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E5F4F-EED3-B1A4-C996-60F92DC6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AA596B-D61C-7A2A-71CB-EE6C60221DA6}"/>
              </a:ext>
            </a:extLst>
          </p:cNvPr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rPr dirty="0"/>
              <a:t>FY27 MURI FUNDING OPPORTUNITY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D8FD95-6F05-E183-2ADF-33F80E27283B}"/>
              </a:ext>
            </a:extLst>
          </p:cNvPr>
          <p:cNvSpPr txBox="1"/>
          <p:nvPr/>
        </p:nvSpPr>
        <p:spPr>
          <a:xfrm>
            <a:off x="731520" y="640080"/>
            <a:ext cx="1072865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rPr lang="en-US" dirty="0"/>
              <a:t>Past History of MURI Awards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C5A04-9E16-B8FD-4FDD-239364A792DC}"/>
              </a:ext>
            </a:extLst>
          </p:cNvPr>
          <p:cNvSpPr/>
          <p:nvPr/>
        </p:nvSpPr>
        <p:spPr>
          <a:xfrm>
            <a:off x="851441" y="1401580"/>
            <a:ext cx="7203133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F28DB-2BD7-5756-F4F9-918CCB0929C9}"/>
              </a:ext>
            </a:extLst>
          </p:cNvPr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3 of 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8EEC5-D09A-3750-3682-41B840792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41" y="1704921"/>
            <a:ext cx="7020350" cy="44853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B15B5F-0817-E5B1-8BC4-F42F20817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791" y="2390894"/>
            <a:ext cx="4130537" cy="204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Timeline: Key Deadlines from White Papers to FY27 Award Start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4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96596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C85A17"/>
                </a:solidFill>
              </a:defRPr>
            </a:pPr>
            <a:r>
              <a:rPr dirty="0"/>
              <a:t>STEP 1</a:t>
            </a:r>
          </a:p>
          <a:p>
            <a:pPr>
              <a:spcAft>
                <a:spcPts val="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rPr dirty="0"/>
              <a:t>Nov 6, 2026</a:t>
            </a:r>
          </a:p>
          <a:p>
            <a:pPr>
              <a:spcAft>
                <a:spcPts val="800"/>
              </a:spcAft>
              <a:defRPr sz="1200" b="1">
                <a:solidFill>
                  <a:srgbClr val="2D3748"/>
                </a:solidFill>
              </a:defRPr>
            </a:pPr>
            <a:r>
              <a:rPr dirty="0"/>
              <a:t>Questions Due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rPr dirty="0"/>
              <a:t>Eligibility &amp; technical inquiries cutoff.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16936" y="2011680"/>
            <a:ext cx="1965960" cy="3931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C85A17"/>
                </a:solidFill>
              </a:defRPr>
            </a:pPr>
            <a:r>
              <a:rPr dirty="0"/>
              <a:t>STEP 2</a:t>
            </a:r>
          </a:p>
          <a:p>
            <a:pPr>
              <a:spcAft>
                <a:spcPts val="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rPr dirty="0"/>
              <a:t>Nov 20, 2026</a:t>
            </a:r>
          </a:p>
          <a:p>
            <a:pPr>
              <a:spcAft>
                <a:spcPts val="800"/>
              </a:spcAft>
              <a:defRPr sz="1200" b="1">
                <a:solidFill>
                  <a:srgbClr val="2D3748"/>
                </a:solidFill>
              </a:defRPr>
            </a:pPr>
            <a:r>
              <a:rPr dirty="0"/>
              <a:t>White Papers Due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rPr dirty="0"/>
              <a:t>5:00 PM ET via agency portals (strongly recommended).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02352" y="2011680"/>
            <a:ext cx="196596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C85A17"/>
                </a:solidFill>
              </a:defRPr>
            </a:pPr>
            <a:r>
              <a:t>STEP 3</a:t>
            </a:r>
          </a:p>
          <a:p>
            <a:pPr>
              <a:spcAft>
                <a:spcPts val="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Jan 8, 2027</a:t>
            </a:r>
          </a:p>
          <a:p>
            <a:pPr>
              <a:spcAft>
                <a:spcPts val="800"/>
              </a:spcAft>
              <a:defRPr sz="1200" b="1">
                <a:solidFill>
                  <a:srgbClr val="2D3748"/>
                </a:solidFill>
              </a:defRPr>
            </a:pPr>
            <a:r>
              <a:t>Evaluations Returned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Encourage / discourage feedback from Topic Chiefs.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87768" y="2011680"/>
            <a:ext cx="1965960" cy="3931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C85A17"/>
                </a:solidFill>
              </a:defRPr>
            </a:pPr>
            <a:r>
              <a:t>STEP 4</a:t>
            </a:r>
          </a:p>
          <a:p>
            <a:pPr>
              <a:spcAft>
                <a:spcPts val="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Apr 9, 2027</a:t>
            </a:r>
          </a:p>
          <a:p>
            <a:pPr>
              <a:spcAft>
                <a:spcPts val="800"/>
              </a:spcAft>
              <a:defRPr sz="1200" b="1">
                <a:solidFill>
                  <a:srgbClr val="2D3748"/>
                </a:solidFill>
              </a:defRPr>
            </a:pPr>
            <a:r>
              <a:t>Full Proposals Due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5:00 PM ET via Grants.gov Workspace.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473183" y="2011680"/>
            <a:ext cx="1986991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C85A17"/>
                </a:solidFill>
              </a:defRPr>
            </a:pPr>
            <a:r>
              <a:rPr dirty="0"/>
              <a:t>STEP 5</a:t>
            </a:r>
          </a:p>
          <a:p>
            <a:pPr>
              <a:spcAft>
                <a:spcPts val="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rPr dirty="0"/>
              <a:t>Jul / Aug 2027</a:t>
            </a:r>
          </a:p>
          <a:p>
            <a:pPr>
              <a:spcAft>
                <a:spcPts val="800"/>
              </a:spcAft>
              <a:defRPr sz="1200" b="1">
                <a:solidFill>
                  <a:srgbClr val="2D3748"/>
                </a:solidFill>
              </a:defRPr>
            </a:pPr>
            <a:r>
              <a:rPr dirty="0"/>
              <a:t>Selection &amp; Award Start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rPr dirty="0"/>
              <a:t>Selections announced July; Grant start Aug 1, 2027.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Eligibility: U.S. Universities Lead; Non-Academic Partners Role Restricted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5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000" b="1">
                <a:solidFill>
                  <a:srgbClr val="1E3A5F"/>
                </a:solidFill>
                <a:latin typeface="Georgia"/>
              </a:defRPr>
            </a:pPr>
            <a:r>
              <a:rPr dirty="0"/>
              <a:t>Eligible Prime Proposers</a:t>
            </a:r>
          </a:p>
          <a:p>
            <a:pPr>
              <a:spcAft>
                <a:spcPts val="1000"/>
              </a:spcAft>
            </a:pPr>
            <a:r>
              <a:rPr sz="1200" b="1" dirty="0">
                <a:solidFill>
                  <a:srgbClr val="166534"/>
                </a:solidFill>
              </a:rPr>
              <a:t>✔ Degree-Granting U.S. Universities:</a:t>
            </a:r>
            <a:r>
              <a:rPr sz="1200" dirty="0">
                <a:solidFill>
                  <a:srgbClr val="2D3748"/>
                </a:solidFill>
              </a:rPr>
              <a:t> Restricted exclusively to U.S. institutions of higher education with degree-granting S&amp;E programs (including </a:t>
            </a:r>
            <a:r>
              <a:rPr sz="1200" dirty="0" err="1">
                <a:solidFill>
                  <a:srgbClr val="2D3748"/>
                </a:solidFill>
              </a:rPr>
              <a:t>DoW</a:t>
            </a:r>
            <a:r>
              <a:rPr sz="1200" dirty="0">
                <a:solidFill>
                  <a:srgbClr val="2D3748"/>
                </a:solidFill>
              </a:rPr>
              <a:t> institutions).</a:t>
            </a:r>
          </a:p>
          <a:p>
            <a:pPr>
              <a:spcAft>
                <a:spcPts val="1000"/>
              </a:spcAft>
            </a:pPr>
            <a:r>
              <a:rPr sz="1200" b="1" dirty="0">
                <a:solidFill>
                  <a:srgbClr val="166534"/>
                </a:solidFill>
              </a:rPr>
              <a:t>✔ Single Lead PI &amp; Primary Institution:</a:t>
            </a:r>
            <a:r>
              <a:rPr sz="1200" dirty="0">
                <a:solidFill>
                  <a:srgbClr val="2D3748"/>
                </a:solidFill>
              </a:rPr>
              <a:t> Proposals must designate one Principal Investigator from the primary submitting university.</a:t>
            </a:r>
          </a:p>
          <a:p>
            <a:pPr>
              <a:spcAft>
                <a:spcPts val="1000"/>
              </a:spcAft>
            </a:pPr>
            <a:r>
              <a:rPr sz="1200" b="1" dirty="0">
                <a:solidFill>
                  <a:srgbClr val="166534"/>
                </a:solidFill>
              </a:rPr>
              <a:t>✔ UARCs Eligible:</a:t>
            </a:r>
            <a:r>
              <a:rPr sz="1200" dirty="0">
                <a:solidFill>
                  <a:srgbClr val="2D3748"/>
                </a:solidFill>
              </a:rPr>
              <a:t> University Affiliated Research Centers (UARCs) are eligible if part of a university and not designated as FFRDCs.</a:t>
            </a:r>
          </a:p>
          <a:p>
            <a:pPr>
              <a:spcAft>
                <a:spcPts val="1000"/>
              </a:spcAft>
            </a:pPr>
            <a:r>
              <a:rPr sz="1200" b="1" dirty="0">
                <a:solidFill>
                  <a:srgbClr val="166534"/>
                </a:solidFill>
              </a:rPr>
              <a:t>✔ No Application Limit:</a:t>
            </a:r>
            <a:r>
              <a:rPr sz="1200" dirty="0">
                <a:solidFill>
                  <a:srgbClr val="2D3748"/>
                </a:solidFill>
              </a:rPr>
              <a:t> No restriction on the number of proposals an institution may submit under this NOFO.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000" b="1">
                <a:solidFill>
                  <a:srgbClr val="1E3A5F"/>
                </a:solidFill>
                <a:latin typeface="Georgia"/>
              </a:defRPr>
            </a:pPr>
            <a:r>
              <a:t>Ineligible Organizations &amp; Collaborators</a:t>
            </a:r>
          </a:p>
          <a:p>
            <a:pPr>
              <a:spcAft>
                <a:spcPts val="1000"/>
              </a:spcAft>
            </a:pPr>
            <a:r>
              <a:rPr sz="1200" b="1">
                <a:solidFill>
                  <a:srgbClr val="991B1B"/>
                </a:solidFill>
              </a:rPr>
              <a:t>✖ MURI Funding Prohibition:</a:t>
            </a:r>
            <a:r>
              <a:rPr sz="1200">
                <a:solidFill>
                  <a:srgbClr val="2D3748"/>
                </a:solidFill>
              </a:rPr>
              <a:t> Industry, DoW labs, FFRDCs, and foreign entities CANNOT receive MURI funds directly or via subaward.</a:t>
            </a:r>
          </a:p>
          <a:p>
            <a:pPr>
              <a:spcAft>
                <a:spcPts val="1000"/>
              </a:spcAft>
            </a:pPr>
            <a:r>
              <a:rPr sz="1200" b="1">
                <a:solidFill>
                  <a:srgbClr val="991B1B"/>
                </a:solidFill>
              </a:rPr>
              <a:t>✖ Non-Funded Collaborators:</a:t>
            </a:r>
            <a:r>
              <a:rPr sz="1200">
                <a:solidFill>
                  <a:srgbClr val="2D3748"/>
                </a:solidFill>
              </a:rPr>
              <a:t> Ineligible organizations may collaborate as non-funded team members.</a:t>
            </a:r>
          </a:p>
          <a:p>
            <a:pPr>
              <a:spcAft>
                <a:spcPts val="1000"/>
              </a:spcAft>
            </a:pPr>
            <a:r>
              <a:rPr sz="1200" b="1">
                <a:solidFill>
                  <a:srgbClr val="991B1B"/>
                </a:solidFill>
              </a:rPr>
              <a:t>✖ Separately Funded Proposals:</a:t>
            </a:r>
            <a:r>
              <a:rPr sz="1200">
                <a:solidFill>
                  <a:srgbClr val="2D3748"/>
                </a:solidFill>
              </a:rPr>
              <a:t> When required, collaborators may submit a separate supplemental proposal attached to the primary MURI proposal (funded via non-MURI funds if approved).</a:t>
            </a:r>
          </a:p>
          <a:p>
            <a:pPr>
              <a:spcAft>
                <a:spcPts val="1000"/>
              </a:spcAft>
            </a:pPr>
            <a:r>
              <a:rPr sz="1200" b="1">
                <a:solidFill>
                  <a:srgbClr val="991B1B"/>
                </a:solidFill>
              </a:rPr>
              <a:t>✖ Multi-Proposal PIs:</a:t>
            </a:r>
            <a:r>
              <a:rPr sz="1200">
                <a:solidFill>
                  <a:srgbClr val="2D3748"/>
                </a:solidFill>
              </a:rPr>
              <a:t> PIs proposing on multiple topics/proposals must get prior approval from Topic Chiefs before white paper submission.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16 Multidisciplinary Topics Across AFOSR, ARO, and ONR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6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defRPr sz="1600" b="1">
                <a:solidFill>
                  <a:srgbClr val="1E3A5F"/>
                </a:solidFill>
                <a:latin typeface="Georgia"/>
              </a:defRPr>
            </a:pPr>
            <a:r>
              <a:t>AFOSR (Air Force)</a:t>
            </a:r>
          </a:p>
          <a:p>
            <a:pPr>
              <a:spcAft>
                <a:spcPts val="1200"/>
              </a:spcAft>
              <a:defRPr sz="1200" b="1">
                <a:solidFill>
                  <a:srgbClr val="C85A17"/>
                </a:solidFill>
              </a:defRPr>
            </a:pPr>
            <a:r>
              <a:t>Topics 1 - 5  (5 Topics)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Optically Thick Non-linear Mixing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Tunable Goniopolar Semiconductors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AI Robustness for Scientific Discovery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TEM Ptychography Advances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Optical Cycling Centers (SOCCER)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defRPr sz="1600" b="1">
                <a:solidFill>
                  <a:srgbClr val="1E3A5F"/>
                </a:solidFill>
                <a:latin typeface="Georgia"/>
              </a:defRPr>
            </a:pPr>
            <a:r>
              <a:t>ARO (Army)</a:t>
            </a:r>
          </a:p>
          <a:p>
            <a:pPr>
              <a:spcAft>
                <a:spcPts val="1200"/>
              </a:spcAft>
              <a:defRPr sz="1200" b="1">
                <a:solidFill>
                  <a:srgbClr val="C85A17"/>
                </a:solidFill>
              </a:defRPr>
            </a:pPr>
            <a:r>
              <a:t>Topics 6 - 11  (6 Topics)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Solid-State Thorium-229 (TESS)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Reticular Qubit Assemblies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Superomniphobic Bio-Assay Design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Fire/Smoke Particulate Biogeochemistry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Multiphase Superconcentration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Atomic/Molecular Hybrid Quantum Solids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defRPr sz="1600" b="1">
                <a:solidFill>
                  <a:srgbClr val="1E3A5F"/>
                </a:solidFill>
                <a:latin typeface="Georgia"/>
              </a:defRPr>
            </a:pPr>
            <a:r>
              <a:t>ONR (Navy)</a:t>
            </a:r>
          </a:p>
          <a:p>
            <a:pPr>
              <a:spcAft>
                <a:spcPts val="1200"/>
              </a:spcAft>
              <a:defRPr sz="1200" b="1">
                <a:solidFill>
                  <a:srgbClr val="C85A17"/>
                </a:solidFill>
              </a:defRPr>
            </a:pPr>
            <a:r>
              <a:t>Topics 12 - 16  (5 Topics)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AI vs Human Content Authentication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Troposcatter Atmospheric Sensitivity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Interface Biofilm Function Control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High-Entropy Electrochemical Materials</a:t>
            </a:r>
          </a:p>
          <a:p>
            <a:pPr>
              <a:spcAft>
                <a:spcPts val="600"/>
              </a:spcAft>
            </a:pPr>
            <a:r>
              <a:rPr sz="1100">
                <a:solidFill>
                  <a:srgbClr val="2D3748"/>
                </a:solidFill>
              </a:rPr>
              <a:t>• Bio-Inspired Recurrent Self-Healing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AFOSR Focus: Quantum Optics, AI Reasoning, and Advanced Microscopy (Topics 1-5)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7 of 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873286"/>
              </p:ext>
            </p:extLst>
          </p:nvPr>
        </p:nvGraphicFramePr>
        <p:xfrm>
          <a:off x="731520" y="1645920"/>
          <a:ext cx="1072865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2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#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Title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Core Scientific Objectives &amp; Key Requirements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Non-linear Mixing in Optically Thick Systems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Explore wave-mixing cross-sections and core-level photon interactions (100eV-10keV) for advanced spectroscopy.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2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Tunable Goniopolar Semiconductors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Elucidate directional charge transport (simultaneous p-x-n conductivity) influenced by external electric/magnetic fields.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AI Robustness to Novel Scientific Queries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Build mathematical frameworks bridging learning and symbolic reasoning for out-of-distribution scientific queries.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4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Unlocking Potential of TEM Ptychography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Overcome electron dose, speed, and computational bottlenecks for 3D atomic imaging of beam-sensitive matter.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Science with Optical Cycling Centers (SOCCER)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solidFill>
                            <a:srgbClr val="2D3748"/>
                          </a:solidFill>
                        </a:rPr>
                        <a:t>Laser cooling of metal-molecule complexes for quantum-level energy redistribution, QIS, and precision timing.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ARO Focus: Nuclear Clocks, Quantum Reticular Chemistry, &amp; Extreme Regimes (Topics 6-11)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8 of 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643496"/>
              </p:ext>
            </p:extLst>
          </p:nvPr>
        </p:nvGraphicFramePr>
        <p:xfrm>
          <a:off x="731520" y="1645920"/>
          <a:ext cx="1072865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5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#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Title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Core Scientific Objectives &amp; Key Requirements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Thorium-229 Enabled Solid State (TESS)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Investigate laser-accessible nuclear transitions in solid-state hosts for nuclear clocks and ultra-stable QIS.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2D3748"/>
                          </a:solidFill>
                        </a:rPr>
                        <a:t>Topic 7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Reticular Qubit Assemblies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Deterministic synthesis of ordered molecular spin qubits using reticular frameworks with spin-optical interfaces.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Superomniphobic Materials via Biological Assays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Create non-toxic, durable super-repellent surfaces coupling multi-scale materials science and high-throughput bioassays.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9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Biogeochemical Matrix of Smoke Particulates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Decode microbial protection and survival in pyrolyzed particulates across fire and atmospheric transport regimes.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Interfacial Superconcentration Regimes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Understand ion dynamics, coordination, and microbial response at extreme superconcentrated multiphase interfaces.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11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Atomic &amp; Molecular Hybrid Quantum Solids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solidFill>
                            <a:srgbClr val="2D3748"/>
                          </a:solidFill>
                        </a:rPr>
                        <a:t>Synthesize self-assembled intercalated 2D </a:t>
                      </a:r>
                      <a:r>
                        <a:rPr sz="1600" dirty="0" err="1">
                          <a:solidFill>
                            <a:srgbClr val="2D3748"/>
                          </a:solidFill>
                        </a:rPr>
                        <a:t>vdW</a:t>
                      </a:r>
                      <a:r>
                        <a:rPr sz="1600" dirty="0">
                          <a:solidFill>
                            <a:srgbClr val="2D3748"/>
                          </a:solidFill>
                        </a:rPr>
                        <a:t> superlattices to control charge, exciton, and spin interactions.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ONR Focus: AI Auth, Troposcatter, Biofilms, &amp; High-Entropy Materials (Topics 12-16)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9 of 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388989"/>
              </p:ext>
            </p:extLst>
          </p:nvPr>
        </p:nvGraphicFramePr>
        <p:xfrm>
          <a:off x="731520" y="1645920"/>
          <a:ext cx="1072865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2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#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Topic Title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</a:rPr>
                        <a:t>Core Scientific Objectives &amp; Key Requirements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Distinguishing AI vs Human Content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Develop open-source model watermarking, LLM paragraph watermarking, and theory for content authentication.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2D3748"/>
                          </a:solidFill>
                        </a:rPr>
                        <a:t>Topic 13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Troposcatter Atmospheric &amp; EM Sensitivity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Elucidate environmental and atmospheric controls modulating beyond-line-of-sight microwave radio links.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Interface Mediated Control of Biofilm Function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Design engineered materials acting as 'ecological conductors' to recruit native biofilms for corrosion/fouling control.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15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High-Entropy Electrochemical Materials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748"/>
                          </a:solidFill>
                        </a:rPr>
                        <a:t>Deconvolve atomic multi-element 'cocktail effects' in HEMs for superionic conductivity and energy storage.</a:t>
                      </a:r>
                    </a:p>
                  </a:txBody>
                  <a:tcPr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D3748"/>
                          </a:solidFill>
                        </a:rPr>
                        <a:t>Topic 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2D3748"/>
                          </a:solidFill>
                        </a:rPr>
                        <a:t>Bio-Inspired Recurrent Self-Healing Materials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solidFill>
                            <a:srgbClr val="2D3748"/>
                          </a:solidFill>
                        </a:rPr>
                        <a:t>Exploit 3D/4D printing and vascular networks for autonomous, multi-cycle damage repair in synthetic structures.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White Papers: Max 4 Pages; Essential First Step for Early Topic Chief Feedback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10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5F"/>
                </a:solidFill>
                <a:latin typeface="Georgia"/>
              </a:defRPr>
            </a:pPr>
            <a:r>
              <a:rPr sz="1400"/>
              <a:t>White Paper Format &amp; Structure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Strict Page Limit:</a:t>
            </a:r>
            <a:r>
              <a:rPr sz="1400">
                <a:solidFill>
                  <a:srgbClr val="2D3748"/>
                </a:solidFill>
              </a:rPr>
              <a:t> Max 4 single-sided pages (excluding cover page, cover letter, references, and CVs). Pages beyond 4 will not be read.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Formatting Rules:</a:t>
            </a:r>
            <a:r>
              <a:rPr sz="1400">
                <a:solidFill>
                  <a:srgbClr val="2D3748"/>
                </a:solidFill>
              </a:rPr>
              <a:t> 8.5x11-inch, 1-inch margins, single-spaced, Times New Roman 12-pt font.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Key Content:</a:t>
            </a:r>
            <a:r>
              <a:rPr sz="1400">
                <a:solidFill>
                  <a:srgbClr val="2D3748"/>
                </a:solidFill>
              </a:rPr>
              <a:t> Scientific hypothesis/approach, DoW capability impact, proposed team/management plan, cost summary, key investigator CVs.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Multi-Topic PIs:</a:t>
            </a:r>
            <a:r>
              <a:rPr sz="1400">
                <a:solidFill>
                  <a:srgbClr val="2D3748"/>
                </a:solidFill>
              </a:rPr>
              <a:t> Must declare PI availability and obtain Topic Chief pre-approval if proposing on multiple topics.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5F"/>
                </a:solidFill>
                <a:latin typeface="Georgia"/>
              </a:defRPr>
            </a:pPr>
            <a:r>
              <a:rPr sz="1400"/>
              <a:t>Agency Submission Portals (Nov 20, 2026)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AFOSR (Topics 1-5):</a:t>
            </a:r>
            <a:r>
              <a:rPr sz="1400">
                <a:solidFill>
                  <a:srgbClr val="2D3748"/>
                </a:solidFill>
              </a:rPr>
              <a:t> Submitted online via Qualtrics portal (https://afosr.gov1.qualtrics.com/). Contact: afosr.rtb.muri@us.af.mil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ARO (Topics 6-11):</a:t>
            </a:r>
            <a:r>
              <a:rPr sz="1400">
                <a:solidFill>
                  <a:srgbClr val="2D3748"/>
                </a:solidFill>
              </a:rPr>
              <a:t> Submitted via Email directly to the Topic Chief (or USPS/commercial carrier). Contact: devcom-arl.mbx.aro-muri@army.mil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ONR (Topics 12-16):</a:t>
            </a:r>
            <a:r>
              <a:rPr sz="1400">
                <a:solidFill>
                  <a:srgbClr val="2D3748"/>
                </a:solidFill>
              </a:rPr>
              <a:t> Submitted via ONR Submission Portal (https://submissions.nre.navy.mil/). Also CC Topic Chief &amp; Dr. Amanda Netburn.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Evaluation Feedback:</a:t>
            </a:r>
            <a:r>
              <a:rPr sz="1400">
                <a:solidFill>
                  <a:srgbClr val="2D3748"/>
                </a:solidFill>
              </a:rPr>
              <a:t> Informal feedback returned by Jan 8, 2027 encouraging or discouraging full proposal submission (or suggesting re-teaming).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Full Proposal: 25-Page Limit on Technical Narrative; Submitted via Grants.gov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11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800" b="1">
                <a:solidFill>
                  <a:srgbClr val="1E3A5F"/>
                </a:solidFill>
                <a:latin typeface="Georgia"/>
              </a:defRPr>
            </a:pPr>
            <a:r>
              <a:rPr sz="1400" dirty="0"/>
              <a:t>INCLUDED in 25-Page Technical Limit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1E3A5F"/>
                </a:solidFill>
              </a:rPr>
              <a:t>• Technical Approach:</a:t>
            </a:r>
            <a:r>
              <a:rPr sz="1400" dirty="0">
                <a:solidFill>
                  <a:srgbClr val="2D3748"/>
                </a:solidFill>
              </a:rPr>
              <a:t> Scientific concept, hypothesis-driven research plan, innovation, literature comparison, and breakthroughs.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1E3A5F"/>
                </a:solidFill>
              </a:rPr>
              <a:t>• Future </a:t>
            </a:r>
            <a:r>
              <a:rPr sz="1400" b="1" dirty="0" err="1">
                <a:solidFill>
                  <a:srgbClr val="1E3A5F"/>
                </a:solidFill>
              </a:rPr>
              <a:t>DoW</a:t>
            </a:r>
            <a:r>
              <a:rPr sz="1400" b="1" dirty="0">
                <a:solidFill>
                  <a:srgbClr val="1E3A5F"/>
                </a:solidFill>
              </a:rPr>
              <a:t> Relevance:</a:t>
            </a:r>
            <a:r>
              <a:rPr sz="1400" dirty="0">
                <a:solidFill>
                  <a:srgbClr val="2D3748"/>
                </a:solidFill>
              </a:rPr>
              <a:t> Specific mission contributions and long-term national security impact.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1E3A5F"/>
                </a:solidFill>
              </a:rPr>
              <a:t>• Schedule &amp; Milestones:</a:t>
            </a:r>
            <a:r>
              <a:rPr sz="1400" dirty="0">
                <a:solidFill>
                  <a:srgbClr val="2D3748"/>
                </a:solidFill>
              </a:rPr>
              <a:t> Summary schedule of research events and measurable benchmarks.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1E3A5F"/>
                </a:solidFill>
              </a:rPr>
              <a:t>• Management Approach:</a:t>
            </a:r>
            <a:r>
              <a:rPr sz="1400" dirty="0">
                <a:solidFill>
                  <a:srgbClr val="2D3748"/>
                </a:solidFill>
              </a:rPr>
              <a:t> PI/Co-PI communication, data sharing, student training plan (FTE counts).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1E3A5F"/>
                </a:solidFill>
              </a:rPr>
              <a:t>• PI Qualifications:</a:t>
            </a:r>
            <a:r>
              <a:rPr sz="1400" dirty="0">
                <a:solidFill>
                  <a:srgbClr val="2D3748"/>
                </a:solidFill>
              </a:rPr>
              <a:t> Qualifications of key personnel and team roles.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800" b="1">
                <a:solidFill>
                  <a:srgbClr val="C85A17"/>
                </a:solidFill>
                <a:latin typeface="Georgia"/>
              </a:defRPr>
            </a:pPr>
            <a:r>
              <a:rPr sz="1400" dirty="0"/>
              <a:t>EXCLUDED from 25-Page Page Limit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C85A17"/>
                </a:solidFill>
              </a:rPr>
              <a:t>• SF-424 &amp; Cover Page / TOC:</a:t>
            </a:r>
            <a:r>
              <a:rPr sz="1400" dirty="0">
                <a:solidFill>
                  <a:srgbClr val="2D3748"/>
                </a:solidFill>
              </a:rPr>
              <a:t> Mandatory forms, cover letter, and table of contents.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C85A17"/>
                </a:solidFill>
              </a:rPr>
              <a:t>• Detailed Budget &amp; Justification:</a:t>
            </a:r>
            <a:r>
              <a:rPr sz="1400" dirty="0">
                <a:solidFill>
                  <a:srgbClr val="2D3748"/>
                </a:solidFill>
              </a:rPr>
              <a:t> R&amp;R Budget form, subaward budgets, and single-audit link.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C85A17"/>
                </a:solidFill>
              </a:rPr>
              <a:t>• Data Management Plan (DMP):</a:t>
            </a:r>
            <a:r>
              <a:rPr sz="1400" dirty="0">
                <a:solidFill>
                  <a:srgbClr val="2D3748"/>
                </a:solidFill>
              </a:rPr>
              <a:t> Max 2 pages describing data sharing, preservation, and formats.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C85A17"/>
                </a:solidFill>
              </a:rPr>
              <a:t>• Senior/Key Person Profiles:</a:t>
            </a:r>
            <a:r>
              <a:rPr sz="1400" dirty="0">
                <a:solidFill>
                  <a:srgbClr val="2D3748"/>
                </a:solidFill>
              </a:rPr>
              <a:t> NSF </a:t>
            </a:r>
            <a:r>
              <a:rPr sz="1400" dirty="0" err="1">
                <a:solidFill>
                  <a:srgbClr val="2D3748"/>
                </a:solidFill>
              </a:rPr>
              <a:t>Biosketches</a:t>
            </a:r>
            <a:r>
              <a:rPr sz="1400" dirty="0">
                <a:solidFill>
                  <a:srgbClr val="2D3748"/>
                </a:solidFill>
              </a:rPr>
              <a:t> and Current &amp; Pending Support forms.</a:t>
            </a:r>
          </a:p>
          <a:p>
            <a:pPr>
              <a:spcAft>
                <a:spcPts val="600"/>
              </a:spcAft>
            </a:pPr>
            <a:r>
              <a:rPr sz="1400" b="1" dirty="0">
                <a:solidFill>
                  <a:srgbClr val="C85A17"/>
                </a:solidFill>
              </a:rPr>
              <a:t>• Facilities, Equipment, &amp; References:</a:t>
            </a:r>
            <a:r>
              <a:rPr sz="1400" dirty="0">
                <a:solidFill>
                  <a:srgbClr val="2D3748"/>
                </a:solidFill>
              </a:rPr>
              <a:t> Descriptions of resources and literature bibliography.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Evaluation Criteria: Technical Merit, Fundamental Breakthroughs, &amp; DoW Relevance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200"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12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1. Scientific &amp; Technical Merit — </a:t>
            </a:r>
            <a:r>
              <a:rPr sz="1200">
                <a:solidFill>
                  <a:srgbClr val="2D3748"/>
                </a:solidFill>
                <a:latin typeface="Verdana"/>
              </a:rPr>
              <a:t>Rigour and innovation of proposed basic science/engineering research.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258568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2. Advancement of Fundamental Knowledge — </a:t>
            </a:r>
            <a:r>
              <a:rPr sz="1200">
                <a:solidFill>
                  <a:srgbClr val="2D3748"/>
                </a:solidFill>
                <a:latin typeface="Verdana"/>
              </a:rPr>
              <a:t>Potential to significantly advance fundamental understanding in topic area.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871216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3. DoW Relevance &amp; Mission Impact — </a:t>
            </a:r>
            <a:r>
              <a:rPr sz="1200">
                <a:solidFill>
                  <a:srgbClr val="2D3748"/>
                </a:solidFill>
                <a:latin typeface="Verdana"/>
              </a:rPr>
              <a:t>Potential relevance and contribution to Department of War mission priorities.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483864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4. PI &amp; Key Personnel Qualifications — </a:t>
            </a:r>
            <a:r>
              <a:rPr sz="1200">
                <a:solidFill>
                  <a:srgbClr val="2D3748"/>
                </a:solidFill>
                <a:latin typeface="Verdana"/>
              </a:rPr>
              <a:t>Qualifications, track record, and time availability of PI and co-investigators.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096512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5. Facilities, Equipment, &amp; DMP Strength — </a:t>
            </a:r>
            <a:r>
              <a:rPr sz="1200">
                <a:solidFill>
                  <a:srgbClr val="2D3748"/>
                </a:solidFill>
                <a:latin typeface="Verdana"/>
              </a:rPr>
              <a:t>Adequacy of research facilities and rigor of the Data Management Plan.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709160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6. Organizational Synergies — </a:t>
            </a:r>
            <a:r>
              <a:rPr sz="1200">
                <a:solidFill>
                  <a:srgbClr val="2D3748"/>
                </a:solidFill>
                <a:latin typeface="Verdana"/>
              </a:rPr>
              <a:t>Impact of interactions with DoW labs, industry, and defense R&amp;D organizations.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321808"/>
            <a:ext cx="10728655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tlCol="0" anchor="ctr"/>
          <a:lstStyle/>
          <a:p>
            <a:r>
              <a:rPr sz="1200" b="1">
                <a:solidFill>
                  <a:srgbClr val="1E3A5F"/>
                </a:solidFill>
                <a:latin typeface="Georgia"/>
              </a:rPr>
              <a:t>7. Cost Realism &amp; Reasonableness — </a:t>
            </a:r>
            <a:r>
              <a:rPr sz="1200">
                <a:solidFill>
                  <a:srgbClr val="2D3748"/>
                </a:solidFill>
                <a:latin typeface="Verdana"/>
              </a:rPr>
              <a:t>Realism of proposed budget (note: cost-sharing is not evaluated).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Gold Standard Science (GSS): EO 14303 &amp; EO 14332 Mandate 9 Scientific Tenets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13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1. Reproducible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Research methods &amp; results must be independently verifiable.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2. Transparent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Full open disclosure of data, workflows, and analytical tools.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3. Error Communication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Explicit quantification and reporting of error and uncertainty.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090672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4. Collaborative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Active interdisciplinary team science and cross-institutional synergy.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3090672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5. Skeptical Approach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Rigorously skeptical of assumptions, findings, and models.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3090672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6. Falsifiable Hypotheses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Research structured explicitly for testing and potential falsification.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535424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7. Unbiased Peer Review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Subject to rigorous, conflict-free, objective peer review.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4535424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8. Accepting Negative Results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Negative experimental outcomes recognized as valuable scientific data.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4535424"/>
            <a:ext cx="33832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>
              <a:spcAft>
                <a:spcPts val="400"/>
              </a:spcAft>
              <a:defRPr sz="1300" b="1">
                <a:solidFill>
                  <a:srgbClr val="1E3A5F"/>
                </a:solidFill>
                <a:latin typeface="Georgia"/>
              </a:defRPr>
            </a:pPr>
            <a:r>
              <a:rPr sz="1400"/>
              <a:t>9. Zero Conflict of Interest</a:t>
            </a:r>
          </a:p>
          <a:p>
            <a:pPr>
              <a:defRPr sz="1000">
                <a:solidFill>
                  <a:srgbClr val="2D3748"/>
                </a:solidFill>
              </a:defRPr>
            </a:pPr>
            <a:r>
              <a:rPr sz="1400"/>
              <a:t>Strict elimination and disclosure of financial/personal conflicts.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85216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85A17"/>
                </a:solidFill>
              </a:defRPr>
            </a:pPr>
            <a:r>
              <a:t>Certification Requirement: Checking 'I Agree' on SF-424 Block 17 certifies institutional commitment to GSS tenets and clear progress benchmarks (EO 14332).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Research Security: Risk-Based Reviews (NSPM-33) &amp; Mandatory Disclosures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14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800" b="1">
                <a:solidFill>
                  <a:srgbClr val="1E3A5F"/>
                </a:solidFill>
                <a:latin typeface="Georgia"/>
              </a:defRPr>
            </a:pPr>
            <a:r>
              <a:rPr sz="1400"/>
              <a:t>Mandatory Disclosures &amp; Reviews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NSPM-33 Risk Reviews:</a:t>
            </a:r>
            <a:r>
              <a:rPr sz="1400">
                <a:solidFill>
                  <a:srgbClr val="2D3748"/>
                </a:solidFill>
              </a:rPr>
              <a:t> All proposed 'Covered Individuals' undergo risk-based security evaluation against DoW decision matrices.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Current &amp; Pending Support:</a:t>
            </a:r>
            <a:r>
              <a:rPr sz="1400">
                <a:solidFill>
                  <a:srgbClr val="2D3748"/>
                </a:solidFill>
              </a:rPr>
              <a:t> Complete disclosure of all foreign/domestic research support required on common forms; updated annually.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ORCID Digital Identifiers:</a:t>
            </a:r>
            <a:r>
              <a:rPr sz="1400">
                <a:solidFill>
                  <a:srgbClr val="2D3748"/>
                </a:solidFill>
              </a:rPr>
              <a:t> Mandatory digital persistent identifier (ORCID ID) for all key personnel (SciENcv or SF-424 field).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1E3A5F"/>
                </a:solidFill>
              </a:rPr>
              <a:t>• 5-Day Foreign Change Notice:</a:t>
            </a:r>
            <a:r>
              <a:rPr sz="1400">
                <a:solidFill>
                  <a:srgbClr val="2D3748"/>
                </a:solidFill>
              </a:rPr>
              <a:t> Must report any foreign talent affiliations or funding changes within 5 business days during award performance.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42255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800" b="1">
                <a:solidFill>
                  <a:srgbClr val="991B1B"/>
                </a:solidFill>
                <a:latin typeface="Georgia"/>
              </a:defRPr>
            </a:pPr>
            <a:r>
              <a:rPr sz="1400" dirty="0"/>
              <a:t>Statutory Funding Prohibitions</a:t>
            </a:r>
          </a:p>
          <a:p>
            <a:pPr>
              <a:spcAft>
                <a:spcPts val="800"/>
              </a:spcAft>
            </a:pPr>
            <a:r>
              <a:rPr sz="1400" b="1" dirty="0">
                <a:solidFill>
                  <a:srgbClr val="991B1B"/>
                </a:solidFill>
              </a:rPr>
              <a:t>🚫 Malign Foreign Talent Programs:</a:t>
            </a:r>
            <a:r>
              <a:rPr sz="1400" dirty="0">
                <a:solidFill>
                  <a:srgbClr val="2D3748"/>
                </a:solidFill>
              </a:rPr>
              <a:t> Actively participating in malign foreign talent recruitment programs results in mandatory denial/prohibition (CHIPS Act 2022).</a:t>
            </a:r>
          </a:p>
          <a:p>
            <a:pPr>
              <a:spcAft>
                <a:spcPts val="800"/>
              </a:spcAft>
            </a:pPr>
            <a:r>
              <a:rPr sz="1400" b="1" dirty="0">
                <a:solidFill>
                  <a:srgbClr val="991B1B"/>
                </a:solidFill>
              </a:rPr>
              <a:t>🚫 Confucius Institutes Prohibition:</a:t>
            </a:r>
            <a:r>
              <a:rPr sz="1400" dirty="0">
                <a:solidFill>
                  <a:srgbClr val="2D3748"/>
                </a:solidFill>
              </a:rPr>
              <a:t> Institutions hosting a Confucius Institute are legally prohibited from receiving </a:t>
            </a:r>
            <a:r>
              <a:rPr sz="1400" dirty="0" err="1">
                <a:solidFill>
                  <a:srgbClr val="2D3748"/>
                </a:solidFill>
              </a:rPr>
              <a:t>DoW</a:t>
            </a:r>
            <a:r>
              <a:rPr sz="1400" dirty="0">
                <a:solidFill>
                  <a:srgbClr val="2D3748"/>
                </a:solidFill>
              </a:rPr>
              <a:t> funding (NDAA 2021).</a:t>
            </a:r>
          </a:p>
          <a:p>
            <a:pPr>
              <a:spcAft>
                <a:spcPts val="800"/>
              </a:spcAft>
            </a:pPr>
            <a:r>
              <a:rPr sz="1400" b="1" dirty="0">
                <a:solidFill>
                  <a:srgbClr val="991B1B"/>
                </a:solidFill>
              </a:rPr>
              <a:t>🚫 Covered Telecommunications:</a:t>
            </a:r>
            <a:r>
              <a:rPr sz="1400" dirty="0">
                <a:solidFill>
                  <a:srgbClr val="2D3748"/>
                </a:solidFill>
              </a:rPr>
              <a:t> Prohibition under NDAA Section 889 on covered telecom/video equipment (e.g., Huawei, ZTE, Hikvision).</a:t>
            </a:r>
          </a:p>
          <a:p>
            <a:pPr>
              <a:spcAft>
                <a:spcPts val="800"/>
              </a:spcAft>
            </a:pPr>
            <a:r>
              <a:rPr sz="1400" b="1" dirty="0">
                <a:solidFill>
                  <a:srgbClr val="991B1B"/>
                </a:solidFill>
              </a:rPr>
              <a:t>🚫 False Claims Act Liability:</a:t>
            </a:r>
            <a:r>
              <a:rPr sz="1400" dirty="0">
                <a:solidFill>
                  <a:srgbClr val="2D3748"/>
                </a:solidFill>
              </a:rPr>
              <a:t> Material misstatements or omissions in foreign support disclosures subject personnel to criminal/civil penalties.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Action Plan for Faculty: Immediate Steps to Prepare Competitive MURI Proposals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15 of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8655" cy="1005840"/>
          </a:xfrm>
          <a:prstGeom prst="roundRect">
            <a:avLst/>
          </a:prstGeom>
          <a:solidFill>
            <a:srgbClr val="0A192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400"/>
              </a:spcAft>
              <a:defRPr sz="1600" b="1">
                <a:solidFill>
                  <a:srgbClr val="C85A17"/>
                </a:solidFill>
                <a:latin typeface="Georgia"/>
              </a:defRPr>
            </a:pPr>
            <a:r>
              <a:rPr dirty="0"/>
              <a:t>1. Early Topic Chief Contact</a:t>
            </a:r>
          </a:p>
          <a:p>
            <a:pPr algn="ctr">
              <a:defRPr sz="1200">
                <a:solidFill>
                  <a:srgbClr val="E2E8F0"/>
                </a:solidFill>
                <a:latin typeface="Verdana"/>
              </a:defRPr>
            </a:pPr>
            <a:r>
              <a:rPr dirty="0"/>
              <a:t>Initiate technical conversations with Research Topic Chiefs before Nov 6 to discuss project alignment and multi-topic PI participation.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16352"/>
            <a:ext cx="10728655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4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2. Assemble Multi-Disciplinary Team</a:t>
            </a:r>
          </a:p>
          <a:p>
            <a:pPr algn="ctr">
              <a:defRPr sz="1200">
                <a:solidFill>
                  <a:srgbClr val="2D3748"/>
                </a:solidFill>
                <a:latin typeface="Verdana"/>
              </a:defRPr>
            </a:pPr>
            <a:r>
              <a:t>Form high-impact consortia across degree-granting universities to address all facets of the chosen research topic.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86784"/>
            <a:ext cx="10728655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4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3. Submit White Paper by Nov 20</a:t>
            </a:r>
          </a:p>
          <a:p>
            <a:pPr algn="ctr">
              <a:defRPr sz="1200">
                <a:solidFill>
                  <a:srgbClr val="2D3748"/>
                </a:solidFill>
                <a:latin typeface="Verdana"/>
              </a:defRPr>
            </a:pPr>
            <a:r>
              <a:t>Draft concise 4-page white paper focused on high-risk technical vision, DoW impact, and benchmarked milestones.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157216"/>
            <a:ext cx="10728655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4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4. Prepare Registrations &amp; Security</a:t>
            </a:r>
          </a:p>
          <a:p>
            <a:pPr algn="ctr">
              <a:defRPr sz="1200">
                <a:solidFill>
                  <a:srgbClr val="2D3748"/>
                </a:solidFill>
                <a:latin typeface="Verdana"/>
              </a:defRPr>
            </a:pPr>
            <a:r>
              <a:t>Ensure SAM.gov registration is active, UEI/CAGE codes ready, and all key personnel have active ORCID IDs.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731520" y="640080"/>
            <a:ext cx="1072865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rPr dirty="0"/>
              <a:t>The MURI Mandate:</a:t>
            </a:r>
          </a:p>
        </p:txBody>
      </p:sp>
      <p:sp>
        <p:nvSpPr>
          <p:cNvPr id="5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17 of 19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731520" y="1645920"/>
            <a:ext cx="3154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High-Risk Science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defRPr sz="1300" b="0">
                <a:solidFill>
                  <a:srgbClr val="2D3748"/>
                </a:solidFill>
                <a:latin typeface="Verdana"/>
              </a:defRPr>
            </a:pPr>
            <a:r>
              <a:t>Farsighted, high-payoff basic research directed toward fundamental knowledge, rather than immediate product development.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4096512" y="1645920"/>
            <a:ext cx="3995928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rPr dirty="0"/>
              <a:t>Multidisciplinary Teams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defRPr sz="1300" b="0">
                <a:solidFill>
                  <a:srgbClr val="2D3748"/>
                </a:solidFill>
                <a:latin typeface="Verdana"/>
              </a:defRPr>
            </a:pPr>
            <a:r>
              <a:rPr dirty="0"/>
              <a:t>World-class faculty, postdocs, and graduate students work across traditional disciplines to tackle complex problems.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defRPr sz="1200" b="1">
                <a:solidFill>
                  <a:srgbClr val="C85A17"/>
                </a:solidFill>
                <a:latin typeface="Verdana"/>
              </a:defRPr>
            </a:pPr>
            <a:r>
              <a:rPr dirty="0"/>
              <a:t>One primary U.S. institution awardee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1300" b="1">
                <a:solidFill>
                  <a:srgbClr val="1E3A5F"/>
                </a:solidFill>
                <a:latin typeface="Verdana"/>
              </a:defRPr>
            </a:pPr>
            <a:r>
              <a:rPr dirty="0"/>
              <a:t>U.S. University PI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8302752" y="1645920"/>
            <a:ext cx="3154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DoW Relevance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defRPr sz="1300" b="0">
                <a:solidFill>
                  <a:srgbClr val="2D3748"/>
                </a:solidFill>
                <a:latin typeface="Verdana"/>
              </a:defRPr>
            </a:pPr>
            <a:r>
              <a:t>Research addresses future challenges faced by the Department of War, guided by active Service Program Officers.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The FY27 Path to Award</a:t>
            </a:r>
          </a:p>
        </p:txBody>
      </p:sp>
      <p:sp>
        <p:nvSpPr>
          <p:cNvPr id="5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18 of 19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731520" y="1645920"/>
            <a:ext cx="24990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Nov 6, 2026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White Paper Q&amp;A Deadline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3474720" y="1645920"/>
            <a:ext cx="24990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Nov 20, 2026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White Papers Due</a:t>
            </a:r>
            <a:br/>
            <a:r>
              <a:t>5:00 PM EST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6217920" y="1645920"/>
            <a:ext cx="24990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Jan 8, 2027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Initial White Paper Feedback Notifications</a:t>
            </a:r>
          </a:p>
        </p:txBody>
      </p:sp>
      <p:sp>
        <p:nvSpPr>
          <p:cNvPr id="10" name="Rounded Rectangle 5"/>
          <p:cNvSpPr/>
          <p:nvPr/>
        </p:nvSpPr>
        <p:spPr>
          <a:xfrm>
            <a:off x="8961120" y="1645920"/>
            <a:ext cx="24990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Mar 12, 2027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Application Q&amp;A Deadline</a:t>
            </a:r>
          </a:p>
        </p:txBody>
      </p:sp>
      <p:sp>
        <p:nvSpPr>
          <p:cNvPr id="11" name="Rounded Rectangle 5"/>
          <p:cNvSpPr/>
          <p:nvPr/>
        </p:nvSpPr>
        <p:spPr>
          <a:xfrm>
            <a:off x="731520" y="347472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Apr 9, 2027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Full Proposals Due</a:t>
            </a:r>
            <a:br/>
            <a:r>
              <a:t>via Grants.gov</a:t>
            </a:r>
          </a:p>
        </p:txBody>
      </p:sp>
      <p:sp>
        <p:nvSpPr>
          <p:cNvPr id="12" name="Rounded Rectangle 5"/>
          <p:cNvSpPr/>
          <p:nvPr/>
        </p:nvSpPr>
        <p:spPr>
          <a:xfrm>
            <a:off x="4389120" y="347472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July 2027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Selection Notifications</a:t>
            </a:r>
          </a:p>
        </p:txBody>
      </p:sp>
      <p:sp>
        <p:nvSpPr>
          <p:cNvPr id="13" name="Rounded Rectangle 5"/>
          <p:cNvSpPr/>
          <p:nvPr/>
        </p:nvSpPr>
        <p:spPr>
          <a:xfrm>
            <a:off x="8046720" y="347472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August 2027</a:t>
            </a:r>
          </a:p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Anticipated Grant Start Date</a:t>
            </a:r>
          </a:p>
        </p:txBody>
      </p:sp>
      <p:sp>
        <p:nvSpPr>
          <p:cNvPr id="14" name="Rounded Rectangle 5"/>
          <p:cNvSpPr/>
          <p:nvPr/>
        </p:nvSpPr>
        <p:spPr>
          <a:xfrm>
            <a:off x="731520" y="5440680"/>
            <a:ext cx="10728655" cy="685800"/>
          </a:xfrm>
          <a:prstGeom prst="roundRect">
            <a:avLst/>
          </a:prstGeom>
          <a:solidFill>
            <a:srgbClr val="0A192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E2E8F0"/>
                </a:solidFill>
                <a:latin typeface="Verdana"/>
              </a:defRPr>
            </a:pPr>
            <a:r>
              <a:t>Submit 24–48 hours early to Grants.gov to allow time to resolve system validation errors.</a:t>
            </a:r>
            <a:br/>
            <a:r>
              <a:t>The Grants.gov timestamp is proof of timely submission.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C85A17"/>
                </a:solidFill>
                <a:latin typeface="Verdana"/>
              </a:defRPr>
            </a:pPr>
            <a:r>
              <a:t>FY27 MURI FUNDING OPPORTUNITY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E3A5F"/>
                </a:solidFill>
                <a:latin typeface="Georgia"/>
              </a:defRPr>
            </a:pPr>
            <a:r>
              <a:t>Communications &amp; Routing Directory</a:t>
            </a:r>
          </a:p>
        </p:txBody>
      </p:sp>
      <p:sp>
        <p:nvSpPr>
          <p:cNvPr id="5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C85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Verdana"/>
              </a:defRPr>
            </a:pPr>
            <a:r>
              <a:t>FY27 Department of War MURI Announcement (ONR / ARO / AFOSR)  |  Slide 19 of 19</a:t>
            </a:r>
          </a:p>
        </p:txBody>
      </p:sp>
      <p:sp>
        <p:nvSpPr>
          <p:cNvPr id="7" name="Rounded Rectangle 5"/>
          <p:cNvSpPr/>
          <p:nvPr/>
        </p:nvSpPr>
        <p:spPr>
          <a:xfrm>
            <a:off x="731520" y="1645920"/>
            <a:ext cx="3182112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Technical Questions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1300" b="1">
                <a:solidFill>
                  <a:srgbClr val="C85A17"/>
                </a:solidFill>
                <a:latin typeface="Verdana"/>
              </a:defRPr>
            </a:pPr>
            <a:r>
              <a:t>Direct to: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defRPr sz="1300" b="0">
                <a:solidFill>
                  <a:srgbClr val="2D3748"/>
                </a:solidFill>
                <a:latin typeface="Verdana"/>
              </a:defRPr>
            </a:pPr>
            <a:r>
              <a:t>Specific Topic Chiefs listed in Section I of the NOFO.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1300" b="1">
                <a:solidFill>
                  <a:srgbClr val="1E3A5F"/>
                </a:solidFill>
                <a:latin typeface="Verdana"/>
              </a:defRPr>
            </a:pPr>
            <a:r>
              <a:t>Routing rule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  <a:defRPr sz="1300" b="0">
                <a:solidFill>
                  <a:srgbClr val="2D3748"/>
                </a:solidFill>
                <a:latin typeface="Verdana"/>
              </a:defRPr>
            </a:pPr>
            <a:r>
              <a:t>Inquiries must reference specific Topic Numbers.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4114800" y="1645920"/>
            <a:ext cx="3749039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Policy &amp; Program Questions</a:t>
            </a:r>
          </a:p>
          <a:p>
            <a:pPr algn="l">
              <a:lnSpc>
                <a:spcPct val="110000"/>
              </a:lnSpc>
              <a:spcAft>
                <a:spcPts val="200"/>
              </a:spcAft>
              <a:defRPr sz="1200" b="1">
                <a:solidFill>
                  <a:srgbClr val="1E3A5F"/>
                </a:solidFill>
                <a:latin typeface="Verdana"/>
              </a:defRPr>
            </a:pPr>
            <a:r>
              <a:t>ONR: Dr. Amanda Netburn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defRPr sz="1000" b="0">
                <a:solidFill>
                  <a:srgbClr val="2D3748"/>
                </a:solidFill>
                <a:latin typeface="Verdana"/>
              </a:defRPr>
            </a:pPr>
            <a:r>
              <a:t>Amanda.N.Netburn.civ@us.navy.mil</a:t>
            </a:r>
          </a:p>
          <a:p>
            <a:pPr algn="l">
              <a:lnSpc>
                <a:spcPct val="110000"/>
              </a:lnSpc>
              <a:spcAft>
                <a:spcPts val="200"/>
              </a:spcAft>
              <a:defRPr sz="1200" b="1">
                <a:solidFill>
                  <a:srgbClr val="1E3A5F"/>
                </a:solidFill>
                <a:latin typeface="Verdana"/>
              </a:defRPr>
            </a:pPr>
            <a:r>
              <a:t>ARO: Dr. Sue Kase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defRPr sz="1000" b="0">
                <a:solidFill>
                  <a:srgbClr val="2D3748"/>
                </a:solidFill>
                <a:latin typeface="Verdana"/>
              </a:defRPr>
            </a:pPr>
            <a:r>
              <a:t>usarmy.rtp.devcom-arl.mbx.aro-muri@army.mil</a:t>
            </a:r>
          </a:p>
          <a:p>
            <a:pPr algn="l">
              <a:lnSpc>
                <a:spcPct val="110000"/>
              </a:lnSpc>
              <a:spcAft>
                <a:spcPts val="200"/>
              </a:spcAft>
              <a:defRPr sz="1200" b="1">
                <a:solidFill>
                  <a:srgbClr val="1E3A5F"/>
                </a:solidFill>
                <a:latin typeface="Verdana"/>
              </a:defRPr>
            </a:pPr>
            <a:r>
              <a:t>AFOSR: Ms. Katie Wisecarver</a:t>
            </a:r>
          </a:p>
          <a:p>
            <a:pPr algn="l">
              <a:lnSpc>
                <a:spcPct val="110000"/>
              </a:lnSpc>
              <a:spcAft>
                <a:spcPts val="0"/>
              </a:spcAft>
              <a:defRPr sz="1000" b="0">
                <a:solidFill>
                  <a:srgbClr val="2D3748"/>
                </a:solidFill>
                <a:latin typeface="Verdana"/>
              </a:defRPr>
            </a:pPr>
            <a:r>
              <a:t>afosr.rtb.muri@us.af.mil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8065008" y="1645920"/>
            <a:ext cx="3395167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/>
          <a:lstStyle/>
          <a:p>
            <a:pPr algn="ctr">
              <a:lnSpc>
                <a:spcPct val="110000"/>
              </a:lnSpc>
              <a:spcAft>
                <a:spcPts val="1800"/>
              </a:spcAft>
              <a:defRPr sz="1600" b="1">
                <a:solidFill>
                  <a:srgbClr val="1E3A5F"/>
                </a:solidFill>
                <a:latin typeface="Georgia"/>
              </a:defRPr>
            </a:pPr>
            <a:r>
              <a:t>Grants.gov / Contracting Questions</a:t>
            </a:r>
          </a:p>
          <a:p>
            <a:pPr algn="l">
              <a:lnSpc>
                <a:spcPct val="110000"/>
              </a:lnSpc>
              <a:spcAft>
                <a:spcPts val="200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ONR: Veronica Lacey</a:t>
            </a:r>
          </a:p>
          <a:p>
            <a:pPr algn="l">
              <a:lnSpc>
                <a:spcPct val="110000"/>
              </a:lnSpc>
              <a:spcAft>
                <a:spcPts val="200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ARO: Ramila Century</a:t>
            </a:r>
          </a:p>
          <a:p>
            <a:pPr algn="l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D3748"/>
                </a:solidFill>
                <a:latin typeface="Verdana"/>
              </a:defRPr>
            </a:pPr>
            <a:r>
              <a:t>AFOSR: Jorge Gallegos</a:t>
            </a:r>
          </a:p>
        </p:txBody>
      </p:sp>
      <p:sp>
        <p:nvSpPr>
          <p:cNvPr id="10" name="Rounded Rectangle 5"/>
          <p:cNvSpPr/>
          <p:nvPr/>
        </p:nvSpPr>
        <p:spPr>
          <a:xfrm>
            <a:off x="731520" y="5486400"/>
            <a:ext cx="10728655" cy="640080"/>
          </a:xfrm>
          <a:prstGeom prst="roundRect">
            <a:avLst/>
          </a:prstGeom>
          <a:solidFill>
            <a:srgbClr val="0A192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73152" rIns="182880" bIns="73152" rtlCol="0" anchor="ctr"/>
          <a:lstStyle/>
          <a:p>
            <a:pPr algn="ctr"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E2E8F0"/>
                </a:solidFill>
                <a:latin typeface="Verdana"/>
              </a:defRPr>
            </a:pPr>
            <a:r>
              <a:t>Always include the NOFO number in the subject line of all correspondence.</a:t>
            </a:r>
            <a:br/>
            <a:r>
              <a:t>Questions submitted within 2 weeks of a deadline may not receive a response.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3208</Words>
  <Application>Microsoft Macintosh PowerPoint</Application>
  <PresentationFormat>Widescreen</PresentationFormat>
  <Paragraphs>339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Georgia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Tricia Lynn Petty</cp:lastModifiedBy>
  <cp:revision>7</cp:revision>
  <dcterms:created xsi:type="dcterms:W3CDTF">2013-01-27T09:14:16Z</dcterms:created>
  <dcterms:modified xsi:type="dcterms:W3CDTF">2026-10-06T15:48:57Z</dcterms:modified>
  <cp:category/>
</cp:coreProperties>
</file>